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95" d="100"/>
          <a:sy n="95" d="100"/>
        </p:scale>
        <p:origin x="143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781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869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rero2/capstone/blob/master/EDA_with_Visualization_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carero2/capstone/blob/master/EDA_with_SQL_lab_.ipynb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rero2/capstone/blob/master/Interactive_Visual_Analytics_with_Folium_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carero2/capstone/blob/master/Build%20an%20Interactive%20Dashboard%20with%20Ploty%20Dash.ipynb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rero2/capstone/blob/master/Data%20Collection%20API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rero2/capstone/blob/master/Data%20Collection%20with%20Web%20Scraping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arero2/capstone/blob/master/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Carlos Rey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21/11/2021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71060"/>
            <a:ext cx="5902095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Relation between Flight Number and Launch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Relationship between Payload and Launch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Relationship between success rate of each orbit type.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Relationship between Flight Number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Relationship between Payload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327ACA82-A79C-4EA1-ABAE-CB8A18B1B3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6270" y="1211910"/>
            <a:ext cx="2743858" cy="185716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8E29D0EC-4140-48BB-91CF-711255E0E5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9059" y="4768524"/>
            <a:ext cx="2866816" cy="1857166"/>
          </a:xfrm>
          <a:prstGeom prst="rect">
            <a:avLst/>
          </a:prstGeom>
        </p:spPr>
      </p:pic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E2313439-642D-4AA5-9CF7-7AC8B82256D2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6096000" y="3821410"/>
            <a:ext cx="4265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3FC73B9D-987F-45CC-8F2C-F2C9FA7AF7E3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6522597" y="2140493"/>
            <a:ext cx="2503673" cy="606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DA9D82FC-C8E3-4707-85AE-9FFBFB9B01D6}"/>
              </a:ext>
            </a:extLst>
          </p:cNvPr>
          <p:cNvCxnSpPr>
            <a:endCxn id="10" idx="1"/>
          </p:cNvCxnSpPr>
          <p:nvPr/>
        </p:nvCxnSpPr>
        <p:spPr>
          <a:xfrm>
            <a:off x="4270549" y="4909988"/>
            <a:ext cx="3908510" cy="7871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n 5">
            <a:extLst>
              <a:ext uri="{FF2B5EF4-FFF2-40B4-BE49-F238E27FC236}">
                <a16:creationId xmlns:a16="http://schemas.microsoft.com/office/drawing/2014/main" id="{B24AECED-13E1-4AAB-A97F-4F4BA3F5FC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2597" y="2871645"/>
            <a:ext cx="2866816" cy="189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95560"/>
            <a:ext cx="9745589" cy="4831651"/>
          </a:xfrm>
          <a:prstGeom prst="rect">
            <a:avLst/>
          </a:prstGeom>
        </p:spPr>
        <p:txBody>
          <a:bodyPr lIns="91440" tIns="45720" rIns="91440" bIns="45720" numCol="2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names of unique launch sites.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5 records where launch sites begin with the string 'CCA’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the total payload mass carried by boosters launched by NASA (CRS)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average payload mass carried by booster version F9 v1.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date when the first successful landing outcome in ground pad was achieved.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the boosters which have success in drone ship and have payload between 4000 and 6000.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versions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failed landing outcomes in drone ship, their booster versions, and 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Rank the count of landing outcomes between the date 2010-06-04 and 2017-03-20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GitHub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created and added: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Red circles and markers, to point cities.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Green markers, to point successful launch outcomes.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Red markers, to point unsuccessful launch outcomes.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Lines to calculate distance between near coastline and launch site.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Lines to calculate distance between near city and launch site.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hlinkClick r:id="rId3"/>
              </a:rPr>
              <a:t>GitHub</a:t>
            </a:r>
            <a:endParaRPr lang="en-US" sz="2200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created: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pie chart of total successful launches count for all sites and for every launch site.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charts for each launch site showing success vs failed counts.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scatter plot to show correlation between payload and launch success within a range (selected with a slider).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can you visualize with these plots?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Ratio of successful launches for all launch sites and for each one.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Relationship between payload and launch success in selected payload range.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758699"/>
            <a:ext cx="9901338" cy="2280738"/>
          </a:xfrm>
          <a:prstGeom prst="rect">
            <a:avLst/>
          </a:prstGeom>
        </p:spPr>
        <p:txBody>
          <a:bodyPr lIns="91440" tIns="45720" rIns="91440" bIns="45720" numCol="2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Scrapping with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 wrangling with pandas and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numpy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EDA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and Preparing Data Feature Engineering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Location Analysis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 with multiple models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B0EF1D-F9CA-4747-A8F3-FEF500FFE6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ES" altLang="es-E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B14C6DC-17A7-4DD9-8237-8F94406330A2}"/>
              </a:ext>
            </a:extLst>
          </p:cNvPr>
          <p:cNvSpPr txBox="1"/>
          <p:nvPr/>
        </p:nvSpPr>
        <p:spPr>
          <a:xfrm>
            <a:off x="770011" y="4341105"/>
            <a:ext cx="6094324" cy="948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Results:</a:t>
            </a:r>
          </a:p>
          <a:p>
            <a:pPr marL="742950" lvl="1" indent="-285750"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078900" y="2446719"/>
            <a:ext cx="10034200" cy="325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 launches usually cost upward of 165 million dollars each.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will cost 62 million dollars this could be possible because of reusing first stage.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savings could make possible easier and more reachable spatial research.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we determine which variables influence a successful first stage land?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we predict if a first stage will land?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Thus, can we ensure first stage savings?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 from Wikipedia Falcon 9 historical launch records.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Preprocess data and add a new column ‘class’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370645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634923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from SpaceX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Extract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data frame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Deal with missing values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dirty="0">
                <a:hlinkClick r:id="rId3"/>
              </a:rPr>
              <a:t>GitHub Repository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236BE353-236E-401E-A9AE-EA93BABA3C5C}"/>
              </a:ext>
            </a:extLst>
          </p:cNvPr>
          <p:cNvSpPr/>
          <p:nvPr/>
        </p:nvSpPr>
        <p:spPr>
          <a:xfrm>
            <a:off x="7895830" y="1902306"/>
            <a:ext cx="1637881" cy="40036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SpaceX API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EE5C7564-B957-4780-A6AB-B8AC3C349B48}"/>
              </a:ext>
            </a:extLst>
          </p:cNvPr>
          <p:cNvSpPr/>
          <p:nvPr/>
        </p:nvSpPr>
        <p:spPr>
          <a:xfrm>
            <a:off x="7554187" y="2412688"/>
            <a:ext cx="2321169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From json to data frame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FC2AAC34-635B-464C-96B8-5A331463DE74}"/>
              </a:ext>
            </a:extLst>
          </p:cNvPr>
          <p:cNvSpPr/>
          <p:nvPr/>
        </p:nvSpPr>
        <p:spPr>
          <a:xfrm>
            <a:off x="7227615" y="4656970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observations 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44FC960F-7012-40DD-89E9-F8752AD7DC8D}"/>
              </a:ext>
            </a:extLst>
          </p:cNvPr>
          <p:cNvSpPr/>
          <p:nvPr/>
        </p:nvSpPr>
        <p:spPr>
          <a:xfrm>
            <a:off x="7227615" y="3897368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and transform features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238B8459-206E-4F59-B107-79E0F804229C}"/>
              </a:ext>
            </a:extLst>
          </p:cNvPr>
          <p:cNvSpPr/>
          <p:nvPr/>
        </p:nvSpPr>
        <p:spPr>
          <a:xfrm>
            <a:off x="7227615" y="3137766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GET functions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BD78B98D-9C94-4C03-AD75-0DC7FCB1DAD7}"/>
              </a:ext>
            </a:extLst>
          </p:cNvPr>
          <p:cNvSpPr/>
          <p:nvPr/>
        </p:nvSpPr>
        <p:spPr>
          <a:xfrm>
            <a:off x="7227613" y="5395543"/>
            <a:ext cx="2974314" cy="991284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Apply functions to obtain clean </a:t>
            </a:r>
          </a:p>
          <a:p>
            <a:pPr algn="ctr"/>
            <a:r>
              <a:rPr lang="en-US" dirty="0"/>
              <a:t>data frame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C3F8D136-9BE9-44AF-A877-4085B09240BE}"/>
              </a:ext>
            </a:extLst>
          </p:cNvPr>
          <p:cNvCxnSpPr>
            <a:stCxn id="2" idx="2"/>
            <a:endCxn id="7" idx="0"/>
          </p:cNvCxnSpPr>
          <p:nvPr/>
        </p:nvCxnSpPr>
        <p:spPr>
          <a:xfrm>
            <a:off x="8714771" y="2302670"/>
            <a:ext cx="1" cy="110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4626F4EF-A05C-43DA-8EEE-302684661628}"/>
              </a:ext>
            </a:extLst>
          </p:cNvPr>
          <p:cNvCxnSpPr>
            <a:stCxn id="7" idx="4"/>
            <a:endCxn id="10" idx="0"/>
          </p:cNvCxnSpPr>
          <p:nvPr/>
        </p:nvCxnSpPr>
        <p:spPr>
          <a:xfrm>
            <a:off x="8714772" y="3035686"/>
            <a:ext cx="0" cy="102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DB74039E-305F-4DA1-ABA5-602B5993E39B}"/>
              </a:ext>
            </a:extLst>
          </p:cNvPr>
          <p:cNvCxnSpPr>
            <a:stCxn id="10" idx="4"/>
            <a:endCxn id="9" idx="0"/>
          </p:cNvCxnSpPr>
          <p:nvPr/>
        </p:nvCxnSpPr>
        <p:spPr>
          <a:xfrm>
            <a:off x="8714772" y="3760764"/>
            <a:ext cx="0" cy="136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A302B797-8541-421C-AB97-12880649ED02}"/>
              </a:ext>
            </a:extLst>
          </p:cNvPr>
          <p:cNvCxnSpPr>
            <a:stCxn id="9" idx="4"/>
            <a:endCxn id="8" idx="0"/>
          </p:cNvCxnSpPr>
          <p:nvPr/>
        </p:nvCxnSpPr>
        <p:spPr>
          <a:xfrm>
            <a:off x="8714772" y="4520366"/>
            <a:ext cx="0" cy="136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EE0FDC55-BF61-47E4-B33F-EB1622AFB1F3}"/>
              </a:ext>
            </a:extLst>
          </p:cNvPr>
          <p:cNvCxnSpPr>
            <a:stCxn id="8" idx="4"/>
            <a:endCxn id="11" idx="0"/>
          </p:cNvCxnSpPr>
          <p:nvPr/>
        </p:nvCxnSpPr>
        <p:spPr>
          <a:xfrm flipH="1">
            <a:off x="8714770" y="5279968"/>
            <a:ext cx="2" cy="115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14772" y="6166950"/>
            <a:ext cx="2743200" cy="401638"/>
          </a:xfrm>
        </p:spPr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 Falcon 9 launch records HTML table from Wikipedia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Parse HTML tables to create data frame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374662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5320717C-121F-479C-97B1-65ABCA035EDB}"/>
              </a:ext>
            </a:extLst>
          </p:cNvPr>
          <p:cNvSpPr/>
          <p:nvPr/>
        </p:nvSpPr>
        <p:spPr>
          <a:xfrm>
            <a:off x="7809333" y="1902306"/>
            <a:ext cx="1810878" cy="40036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SpaceX Scraping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BCACFDE9-4844-4398-A61F-759719ADD193}"/>
              </a:ext>
            </a:extLst>
          </p:cNvPr>
          <p:cNvSpPr/>
          <p:nvPr/>
        </p:nvSpPr>
        <p:spPr>
          <a:xfrm>
            <a:off x="7227613" y="2412688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functions to obtain wanted data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A63C6D6C-76BE-487A-ABDD-6DF76107400F}"/>
              </a:ext>
            </a:extLst>
          </p:cNvPr>
          <p:cNvSpPr/>
          <p:nvPr/>
        </p:nvSpPr>
        <p:spPr>
          <a:xfrm>
            <a:off x="7227615" y="4656970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Apply functions and store values in lists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D7DA2AD4-3E18-4F1D-AD86-C945DB5A6611}"/>
              </a:ext>
            </a:extLst>
          </p:cNvPr>
          <p:cNvSpPr/>
          <p:nvPr/>
        </p:nvSpPr>
        <p:spPr>
          <a:xfrm>
            <a:off x="7227615" y="3897368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Select table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FE96292B-EB56-4A1B-9500-1F22EC7E03DB}"/>
              </a:ext>
            </a:extLst>
          </p:cNvPr>
          <p:cNvSpPr/>
          <p:nvPr/>
        </p:nvSpPr>
        <p:spPr>
          <a:xfrm>
            <a:off x="7227615" y="3137766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Request URL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CBDACA01-5EB9-4435-B135-F71889ABF6C7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 flipH="1">
            <a:off x="8714770" y="2302670"/>
            <a:ext cx="2" cy="110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D5F872A5-E5C1-41CE-BBD3-1F09A81DB435}"/>
              </a:ext>
            </a:extLst>
          </p:cNvPr>
          <p:cNvCxnSpPr>
            <a:cxnSpLocks/>
            <a:stCxn id="8" idx="4"/>
            <a:endCxn id="12" idx="0"/>
          </p:cNvCxnSpPr>
          <p:nvPr/>
        </p:nvCxnSpPr>
        <p:spPr>
          <a:xfrm>
            <a:off x="8714770" y="3035686"/>
            <a:ext cx="2" cy="102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1BAB618E-F883-44FC-B5A1-40C697A51759}"/>
              </a:ext>
            </a:extLst>
          </p:cNvPr>
          <p:cNvCxnSpPr>
            <a:stCxn id="12" idx="4"/>
            <a:endCxn id="10" idx="0"/>
          </p:cNvCxnSpPr>
          <p:nvPr/>
        </p:nvCxnSpPr>
        <p:spPr>
          <a:xfrm>
            <a:off x="8714772" y="3760764"/>
            <a:ext cx="0" cy="136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03EFD7F5-80ED-46DB-9494-718A462E4D53}"/>
              </a:ext>
            </a:extLst>
          </p:cNvPr>
          <p:cNvCxnSpPr>
            <a:stCxn id="10" idx="4"/>
            <a:endCxn id="9" idx="0"/>
          </p:cNvCxnSpPr>
          <p:nvPr/>
        </p:nvCxnSpPr>
        <p:spPr>
          <a:xfrm>
            <a:off x="8714772" y="4520366"/>
            <a:ext cx="0" cy="136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A056B9ED-836A-4C44-8AA4-AF0773AAB88D}"/>
              </a:ext>
            </a:extLst>
          </p:cNvPr>
          <p:cNvCxnSpPr>
            <a:cxnSpLocks/>
            <a:stCxn id="9" idx="4"/>
            <a:endCxn id="24" idx="0"/>
          </p:cNvCxnSpPr>
          <p:nvPr/>
        </p:nvCxnSpPr>
        <p:spPr>
          <a:xfrm>
            <a:off x="8714772" y="5279968"/>
            <a:ext cx="0" cy="148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lipse 23">
            <a:extLst>
              <a:ext uri="{FF2B5EF4-FFF2-40B4-BE49-F238E27FC236}">
                <a16:creationId xmlns:a16="http://schemas.microsoft.com/office/drawing/2014/main" id="{822481F2-F2F4-4D7E-B6C9-924F6345A581}"/>
              </a:ext>
            </a:extLst>
          </p:cNvPr>
          <p:cNvSpPr/>
          <p:nvPr/>
        </p:nvSpPr>
        <p:spPr>
          <a:xfrm>
            <a:off x="7227615" y="5428377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Construct data frame from </a:t>
            </a:r>
            <a:r>
              <a:rPr lang="en-US" dirty="0" err="1"/>
              <a:t>dict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6645673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Identification and sum of missing values per feature.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Identification of feature types.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Analysis of launches on each site.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Analysis of number and occurrence of each orbit.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Analysis of mission outcome number and occurrence per orbit type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Creation of new column which determine outcome: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 landing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Bad landing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  <a:hlinkClick r:id="rId3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4611EF14-BB61-4264-9392-3BC040B1E1EC}"/>
              </a:ext>
            </a:extLst>
          </p:cNvPr>
          <p:cNvSpPr txBox="1">
            <a:spLocks/>
          </p:cNvSpPr>
          <p:nvPr/>
        </p:nvSpPr>
        <p:spPr>
          <a:xfrm>
            <a:off x="7415684" y="1710037"/>
            <a:ext cx="3869927" cy="4374662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D239310-1379-4C82-81B5-75ABBFD9ADC4}"/>
              </a:ext>
            </a:extLst>
          </p:cNvPr>
          <p:cNvSpPr/>
          <p:nvPr/>
        </p:nvSpPr>
        <p:spPr>
          <a:xfrm>
            <a:off x="8482573" y="1820055"/>
            <a:ext cx="1810878" cy="40036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frame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8E81566E-DB61-494D-8904-F32E0C1F3CFD}"/>
              </a:ext>
            </a:extLst>
          </p:cNvPr>
          <p:cNvSpPr/>
          <p:nvPr/>
        </p:nvSpPr>
        <p:spPr>
          <a:xfrm>
            <a:off x="7900853" y="2330437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Missing values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DA056019-BDA9-4C1A-930C-A585248F9FC2}"/>
              </a:ext>
            </a:extLst>
          </p:cNvPr>
          <p:cNvSpPr/>
          <p:nvPr/>
        </p:nvSpPr>
        <p:spPr>
          <a:xfrm>
            <a:off x="7900855" y="4574719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Orbits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33872EA3-B7DE-4D68-96B3-635EEC6EEFF0}"/>
              </a:ext>
            </a:extLst>
          </p:cNvPr>
          <p:cNvSpPr/>
          <p:nvPr/>
        </p:nvSpPr>
        <p:spPr>
          <a:xfrm>
            <a:off x="7900855" y="3815117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Launches on sites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90CB2319-235F-464E-91C1-B6A69CF1C8A4}"/>
              </a:ext>
            </a:extLst>
          </p:cNvPr>
          <p:cNvSpPr/>
          <p:nvPr/>
        </p:nvSpPr>
        <p:spPr>
          <a:xfrm>
            <a:off x="7900855" y="3055515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Features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69F4F46F-802E-4AF5-9939-BD26EA3D30FA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flipH="1">
            <a:off x="9388010" y="2220419"/>
            <a:ext cx="2" cy="110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9521C0C4-1BFF-4B8B-AECA-D4D571833AE6}"/>
              </a:ext>
            </a:extLst>
          </p:cNvPr>
          <p:cNvCxnSpPr>
            <a:cxnSpLocks/>
            <a:stCxn id="9" idx="4"/>
            <a:endCxn id="12" idx="0"/>
          </p:cNvCxnSpPr>
          <p:nvPr/>
        </p:nvCxnSpPr>
        <p:spPr>
          <a:xfrm>
            <a:off x="9388010" y="2953435"/>
            <a:ext cx="2" cy="102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1F53E4B2-99FC-4640-ACD3-620CC32066CA}"/>
              </a:ext>
            </a:extLst>
          </p:cNvPr>
          <p:cNvCxnSpPr>
            <a:stCxn id="12" idx="4"/>
            <a:endCxn id="11" idx="0"/>
          </p:cNvCxnSpPr>
          <p:nvPr/>
        </p:nvCxnSpPr>
        <p:spPr>
          <a:xfrm>
            <a:off x="9388012" y="3678513"/>
            <a:ext cx="0" cy="136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43B9E7BC-BEFF-4D89-BE66-182011C8908B}"/>
              </a:ext>
            </a:extLst>
          </p:cNvPr>
          <p:cNvCxnSpPr>
            <a:stCxn id="11" idx="4"/>
            <a:endCxn id="10" idx="0"/>
          </p:cNvCxnSpPr>
          <p:nvPr/>
        </p:nvCxnSpPr>
        <p:spPr>
          <a:xfrm>
            <a:off x="9388012" y="4438115"/>
            <a:ext cx="0" cy="136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19D8F3A0-8B9A-4ED9-89D3-79D3279B19B9}"/>
              </a:ext>
            </a:extLst>
          </p:cNvPr>
          <p:cNvCxnSpPr>
            <a:cxnSpLocks/>
            <a:stCxn id="10" idx="4"/>
            <a:endCxn id="18" idx="0"/>
          </p:cNvCxnSpPr>
          <p:nvPr/>
        </p:nvCxnSpPr>
        <p:spPr>
          <a:xfrm>
            <a:off x="9388012" y="5197717"/>
            <a:ext cx="0" cy="148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ipse 17">
            <a:extLst>
              <a:ext uri="{FF2B5EF4-FFF2-40B4-BE49-F238E27FC236}">
                <a16:creationId xmlns:a16="http://schemas.microsoft.com/office/drawing/2014/main" id="{A4CE0D77-C18F-4ED7-82A4-A478471A2C5D}"/>
              </a:ext>
            </a:extLst>
          </p:cNvPr>
          <p:cNvSpPr/>
          <p:nvPr/>
        </p:nvSpPr>
        <p:spPr>
          <a:xfrm>
            <a:off x="7900855" y="5346126"/>
            <a:ext cx="2974314" cy="622998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Outcome feature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521</TotalTime>
  <Words>1613</Words>
  <Application>Microsoft Office PowerPoint</Application>
  <PresentationFormat>Panorámica</PresentationFormat>
  <Paragraphs>293</Paragraphs>
  <Slides>46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46</vt:i4>
      </vt:variant>
    </vt:vector>
  </HeadingPairs>
  <TitlesOfParts>
    <vt:vector size="53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Carlos Rey Romero</cp:lastModifiedBy>
  <cp:revision>194</cp:revision>
  <dcterms:created xsi:type="dcterms:W3CDTF">2021-04-29T18:58:34Z</dcterms:created>
  <dcterms:modified xsi:type="dcterms:W3CDTF">2021-11-22T18:03:35Z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